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1721" r:id="rId2"/>
    <p:sldId id="1704" r:id="rId3"/>
    <p:sldId id="1873" r:id="rId4"/>
    <p:sldId id="1708" r:id="rId5"/>
    <p:sldId id="1870" r:id="rId6"/>
    <p:sldId id="1869" r:id="rId7"/>
    <p:sldId id="1872" r:id="rId8"/>
    <p:sldId id="1871" r:id="rId9"/>
    <p:sldId id="1840" r:id="rId10"/>
    <p:sldId id="1731" r:id="rId11"/>
    <p:sldId id="1763" r:id="rId12"/>
    <p:sldId id="1842" r:id="rId13"/>
    <p:sldId id="1861" r:id="rId14"/>
    <p:sldId id="1862" r:id="rId15"/>
    <p:sldId id="1863" r:id="rId16"/>
    <p:sldId id="1864" r:id="rId17"/>
    <p:sldId id="1865" r:id="rId18"/>
    <p:sldId id="1866" r:id="rId19"/>
    <p:sldId id="1868" r:id="rId20"/>
    <p:sldId id="1867" r:id="rId21"/>
    <p:sldId id="1874" r:id="rId22"/>
    <p:sldId id="1829" r:id="rId23"/>
    <p:sldId id="1876" r:id="rId24"/>
    <p:sldId id="1875" r:id="rId25"/>
    <p:sldId id="1877" r:id="rId26"/>
    <p:sldId id="1878" r:id="rId27"/>
    <p:sldId id="1879" r:id="rId28"/>
    <p:sldId id="1853" r:id="rId29"/>
    <p:sldId id="1880" r:id="rId30"/>
    <p:sldId id="1881" r:id="rId31"/>
    <p:sldId id="1882" r:id="rId32"/>
    <p:sldId id="1857" r:id="rId33"/>
    <p:sldId id="1858" r:id="rId34"/>
    <p:sldId id="1859" r:id="rId35"/>
    <p:sldId id="1718" r:id="rId3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el Kortick" initials="YK" lastIdx="1" clrIdx="0">
    <p:extLst>
      <p:ext uri="{19B8F6BF-5375-455C-9EA6-DF929625EA0E}">
        <p15:presenceInfo xmlns:p15="http://schemas.microsoft.com/office/powerpoint/2012/main" userId="S-1-5-21-842530436-2402904434-2501444052-13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57A"/>
    <a:srgbClr val="3B3838"/>
    <a:srgbClr val="000000"/>
    <a:srgbClr val="92D3DF"/>
    <a:srgbClr val="53B9CD"/>
    <a:srgbClr val="50CFDA"/>
    <a:srgbClr val="DEE4FA"/>
    <a:srgbClr val="486AE5"/>
    <a:srgbClr val="F5EEF8"/>
    <a:srgbClr val="142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51" autoAdjust="0"/>
    <p:restoredTop sz="95067" autoAdjust="0"/>
  </p:normalViewPr>
  <p:slideViewPr>
    <p:cSldViewPr>
      <p:cViewPr varScale="1">
        <p:scale>
          <a:sx n="138" d="100"/>
          <a:sy n="138" d="100"/>
        </p:scale>
        <p:origin x="456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14-Aug-19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14-Aug-19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ADB502-1EA4-45C2-854C-1BAE219FD1BD}"/>
              </a:ext>
            </a:extLst>
          </p:cNvPr>
          <p:cNvSpPr/>
          <p:nvPr userDrawn="1"/>
        </p:nvSpPr>
        <p:spPr>
          <a:xfrm>
            <a:off x="0" y="0"/>
            <a:ext cx="9159213" cy="3219822"/>
          </a:xfrm>
          <a:prstGeom prst="rect">
            <a:avLst/>
          </a:prstGeom>
          <a:solidFill>
            <a:srgbClr val="DB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99D610-26D4-4A9E-BEE1-B048D8D712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2801" y="4339340"/>
            <a:ext cx="737143" cy="651451"/>
          </a:xfrm>
          <a:prstGeom prst="rect">
            <a:avLst/>
          </a:prstGeom>
        </p:spPr>
      </p:pic>
      <p:pic>
        <p:nvPicPr>
          <p:cNvPr id="7" name="Picture 6" descr="A hand holding a book&#10;&#10;Description automatically generated">
            <a:extLst>
              <a:ext uri="{FF2B5EF4-FFF2-40B4-BE49-F238E27FC236}">
                <a16:creationId xmlns:a16="http://schemas.microsoft.com/office/drawing/2014/main" id="{5229D109-272A-4575-8DC1-24E6D0DC07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5" y="0"/>
            <a:ext cx="5838070" cy="321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451238" y="2016183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379230" y="928592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3352D0-4FDE-4AD3-A627-CAA9A2657822}"/>
              </a:ext>
            </a:extLst>
          </p:cNvPr>
          <p:cNvSpPr/>
          <p:nvPr userDrawn="1"/>
        </p:nvSpPr>
        <p:spPr>
          <a:xfrm>
            <a:off x="0" y="0"/>
            <a:ext cx="9159213" cy="5143500"/>
          </a:xfrm>
          <a:prstGeom prst="rect">
            <a:avLst/>
          </a:prstGeom>
          <a:solidFill>
            <a:srgbClr val="DB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F7C2C70-715F-43E8-A843-B8781DDAB383}"/>
              </a:ext>
            </a:extLst>
          </p:cNvPr>
          <p:cNvSpPr/>
          <p:nvPr userDrawn="1"/>
        </p:nvSpPr>
        <p:spPr>
          <a:xfrm>
            <a:off x="3619498" y="-1594761"/>
            <a:ext cx="3445911" cy="3445911"/>
          </a:xfrm>
          <a:prstGeom prst="ellipse">
            <a:avLst/>
          </a:prstGeom>
          <a:solidFill>
            <a:srgbClr val="92D3DF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6D9A271-A9E2-429B-B1DE-970EB34F47F3}"/>
              </a:ext>
            </a:extLst>
          </p:cNvPr>
          <p:cNvSpPr/>
          <p:nvPr userDrawn="1"/>
        </p:nvSpPr>
        <p:spPr>
          <a:xfrm>
            <a:off x="2195736" y="-715704"/>
            <a:ext cx="3059375" cy="3059375"/>
          </a:xfrm>
          <a:prstGeom prst="ellipse">
            <a:avLst/>
          </a:prstGeom>
          <a:noFill/>
          <a:ln w="22225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601" y="4291164"/>
            <a:ext cx="1035740" cy="43118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C1530D-AD3F-45E3-8829-661C5E91EF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5267" y="3776472"/>
            <a:ext cx="956935" cy="84569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B316320-8226-43B5-B5B9-1564CDB916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3455">
            <a:off x="7115730" y="-402194"/>
            <a:ext cx="926601" cy="1954985"/>
          </a:xfrm>
          <a:prstGeom prst="rect">
            <a:avLst/>
          </a:prstGeom>
        </p:spPr>
      </p:pic>
      <p:pic>
        <p:nvPicPr>
          <p:cNvPr id="9" name="Picture 8" descr="A picture containing satellite, table, transport&#10;&#10;Description automatically generated">
            <a:extLst>
              <a:ext uri="{FF2B5EF4-FFF2-40B4-BE49-F238E27FC236}">
                <a16:creationId xmlns:a16="http://schemas.microsoft.com/office/drawing/2014/main" id="{5D045FC0-1054-49F1-96CD-B0B952DABF0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94" y="-331639"/>
            <a:ext cx="4944285" cy="2804403"/>
          </a:xfrm>
          <a:prstGeom prst="rect">
            <a:avLst/>
          </a:prstGeom>
        </p:spPr>
      </p:pic>
      <p:pic>
        <p:nvPicPr>
          <p:cNvPr id="14" name="Picture 13" descr="A picture containing transport, balloon, aircraft&#10;&#10;Description automatically generated">
            <a:extLst>
              <a:ext uri="{FF2B5EF4-FFF2-40B4-BE49-F238E27FC236}">
                <a16:creationId xmlns:a16="http://schemas.microsoft.com/office/drawing/2014/main" id="{37F8082B-94F4-45E3-948B-FE6D381B057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-794581"/>
            <a:ext cx="2966217" cy="31979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88970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44D5728A-084D-4E7A-80D6-0DD8A87107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"/>
          <a:stretch/>
        </p:blipFill>
        <p:spPr>
          <a:xfrm>
            <a:off x="0" y="-72008"/>
            <a:ext cx="9144000" cy="521550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A11EFE-3241-4AF6-ABA5-B44E0C8CBF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A06BE27-A44C-47C2-B41A-13CBC7BC5BC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28917" y="3095179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3BBE18A-B996-41E2-8AA1-E9CBB4B55712}"/>
              </a:ext>
            </a:extLst>
          </p:cNvPr>
          <p:cNvCxnSpPr>
            <a:cxnSpLocks/>
          </p:cNvCxnSpPr>
          <p:nvPr userDrawn="1"/>
        </p:nvCxnSpPr>
        <p:spPr>
          <a:xfrm>
            <a:off x="5220072" y="3073855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A86C149-0D12-4832-96D8-277B927D35EC}"/>
              </a:ext>
            </a:extLst>
          </p:cNvPr>
          <p:cNvSpPr txBox="1"/>
          <p:nvPr userDrawn="1"/>
        </p:nvSpPr>
        <p:spPr>
          <a:xfrm>
            <a:off x="5508104" y="2499742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THANK YOU!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55E4BC6-997A-4208-A583-63B9C0AE1C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601" y="4291164"/>
            <a:ext cx="1035740" cy="43118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5E06399-0C29-4E11-BD5D-8EACF2E167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5267" y="3776472"/>
            <a:ext cx="956935" cy="84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47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3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11961" y="4776467"/>
            <a:ext cx="720077" cy="720077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2018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20" y="4776467"/>
            <a:ext cx="663952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5" r:id="rId7"/>
    <p:sldLayoutId id="2147483768" r:id="rId8"/>
    <p:sldLayoutId id="214748380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764" r:id="rId18"/>
    <p:sldLayoutId id="2147483793" r:id="rId19"/>
    <p:sldLayoutId id="2147483802" r:id="rId20"/>
    <p:sldLayoutId id="2147483809" r:id="rId21"/>
    <p:sldLayoutId id="2147483810" r:id="rId2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5708" y="2714222"/>
            <a:ext cx="8212756" cy="719575"/>
          </a:xfrm>
        </p:spPr>
        <p:txBody>
          <a:bodyPr/>
          <a:lstStyle/>
          <a:p>
            <a:r>
              <a:rPr lang="en-US" dirty="0"/>
              <a:t>THE COUNTER Platform field for Cost Usage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661446-6088-42B1-8A41-4DEB5CC214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4987" y="4055411"/>
            <a:ext cx="5621337" cy="719575"/>
          </a:xfrm>
        </p:spPr>
        <p:txBody>
          <a:bodyPr>
            <a:normAutofit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</a:p>
        </p:txBody>
      </p:sp>
    </p:spTree>
    <p:extLst>
      <p:ext uri="{BB962C8B-B14F-4D97-AF65-F5344CB8AC3E}">
        <p14:creationId xmlns:p14="http://schemas.microsoft.com/office/powerpoint/2010/main" val="2634281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0B493-7220-4C23-94AF-439E916DE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319778"/>
            <a:ext cx="9144000" cy="1240583"/>
          </a:xfrm>
        </p:spPr>
        <p:txBody>
          <a:bodyPr/>
          <a:lstStyle/>
          <a:p>
            <a:pPr algn="ctr"/>
            <a:r>
              <a:rPr lang="en-US" sz="2200" dirty="0"/>
              <a:t>Field "COUNTER platform" in collection and portfolio editor – high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27587-0744-4A52-936F-DED1B6E5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9FB82E-BB6F-4329-8575-2D47E7E86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95" y="4829522"/>
            <a:ext cx="2200275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31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/>
              <a:t>"COUNTER platform" in collection and portfolio editor – high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896502"/>
            <a:ext cx="8424936" cy="37634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 new field has been added to the electronic collection editor and the electronic portfolio editor of the Alma user interface.</a:t>
            </a:r>
          </a:p>
          <a:p>
            <a:pPr>
              <a:lnSpc>
                <a:spcPct val="90000"/>
              </a:lnSpc>
            </a:pPr>
            <a:r>
              <a:rPr lang="en-US" dirty="0"/>
              <a:t>It is called "COUNTER Platform".</a:t>
            </a:r>
          </a:p>
          <a:p>
            <a:pPr>
              <a:lnSpc>
                <a:spcPct val="90000"/>
              </a:lnSpc>
            </a:pPr>
            <a:r>
              <a:rPr lang="en-US" dirty="0"/>
              <a:t>It effects the Cost Usage calculations in the E-Inventory subject area.</a:t>
            </a:r>
          </a:p>
          <a:p>
            <a:pPr>
              <a:lnSpc>
                <a:spcPct val="90000"/>
              </a:lnSpc>
            </a:pPr>
            <a:r>
              <a:rPr lang="en-US" dirty="0"/>
              <a:t>If it is not filled in then everything behaves as it did before this field was created.</a:t>
            </a:r>
          </a:p>
          <a:p>
            <a:pPr>
              <a:lnSpc>
                <a:spcPct val="90000"/>
              </a:lnSpc>
            </a:pPr>
            <a:r>
              <a:rPr lang="en-US" dirty="0"/>
              <a:t>If it is filled in then the platform with which it is filled in is used for the calculation of the Cost Usage in the E-Inventory subject area. 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AB5A34-A3F2-4709-B1A2-28CD18DFF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95" y="4829522"/>
            <a:ext cx="2200275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96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/>
              <a:t>"COUNTER platform" in collection and portfolio editor – high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896502"/>
            <a:ext cx="8424936" cy="37634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Thus for the example here the institution can use the field "COUNTER platform" to attribute title "A Journal of Church and State" identifier 2040-4867 to one of the following platforms: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EBSCOhost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Ithaka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Oxford Journals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3419BF-6893-4531-ACCF-440F16053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95" y="4829522"/>
            <a:ext cx="2200275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79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0B493-7220-4C23-94AF-439E916DE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319778"/>
            <a:ext cx="9144000" cy="1240583"/>
          </a:xfrm>
        </p:spPr>
        <p:txBody>
          <a:bodyPr/>
          <a:lstStyle/>
          <a:p>
            <a:pPr algn="ctr"/>
            <a:r>
              <a:rPr lang="en-US" sz="2200" dirty="0"/>
              <a:t>A real example using the COUNTER platform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27587-0744-4A52-936F-DED1B6E5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39B8F7-427D-49CF-97D1-211CA8285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95" y="4829522"/>
            <a:ext cx="2200275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39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 real example using the COUNTER platform</a:t>
            </a:r>
            <a:endParaRPr lang="en-US" sz="2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752486"/>
            <a:ext cx="8424936" cy="181926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We have not yet filled in the COUNTER Platform field in the Alma user interface.</a:t>
            </a:r>
          </a:p>
          <a:p>
            <a:pPr>
              <a:lnSpc>
                <a:spcPct val="90000"/>
              </a:lnSpc>
            </a:pPr>
            <a:r>
              <a:rPr lang="en-US" dirty="0"/>
              <a:t>Here is title we have been looking at,  "A Journal of Church and state", in a cost usage report in the E-Inventory subject area.</a:t>
            </a:r>
          </a:p>
          <a:p>
            <a:pPr>
              <a:lnSpc>
                <a:spcPct val="90000"/>
              </a:lnSpc>
            </a:pPr>
            <a:r>
              <a:rPr lang="en-US" dirty="0"/>
              <a:t>All three COUNTER platforms appear.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6CC1A7-9951-41FF-B292-5BDD1AC9E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69" y="2904040"/>
            <a:ext cx="4554949" cy="72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03BCBA-4827-4FD7-A903-59F372B3C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970" y="2931870"/>
            <a:ext cx="2931430" cy="720000"/>
          </a:xfrm>
          <a:prstGeom prst="rect">
            <a:avLst/>
          </a:prstGeom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64AD8BD-2046-4C0D-A1F1-2819D924355C}"/>
              </a:ext>
            </a:extLst>
          </p:cNvPr>
          <p:cNvSpPr/>
          <p:nvPr/>
        </p:nvSpPr>
        <p:spPr>
          <a:xfrm>
            <a:off x="704469" y="2904040"/>
            <a:ext cx="7467931" cy="747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18AFDE-86A4-4EA7-B1C9-87888BECA3A5}"/>
              </a:ext>
            </a:extLst>
          </p:cNvPr>
          <p:cNvSpPr/>
          <p:nvPr/>
        </p:nvSpPr>
        <p:spPr>
          <a:xfrm>
            <a:off x="5240970" y="2931870"/>
            <a:ext cx="987214" cy="72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4268EB-107B-433F-9BC8-BDC4F7559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095" y="4829522"/>
            <a:ext cx="2200275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86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 real example using the COUNTER platform</a:t>
            </a:r>
            <a:endParaRPr lang="en-US" sz="2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752486"/>
            <a:ext cx="8424936" cy="57606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Now we fill in the COUNTER platform for electronic collection "Oxford University Press Journals" and choose platform "Oxford Journals".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DDD42F-4131-490B-B3CD-70E2D50C2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1415685"/>
            <a:ext cx="3220317" cy="31320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80714A9-FBF1-4E8D-BDAA-402AE6693927}"/>
              </a:ext>
            </a:extLst>
          </p:cNvPr>
          <p:cNvSpPr/>
          <p:nvPr/>
        </p:nvSpPr>
        <p:spPr>
          <a:xfrm>
            <a:off x="3059832" y="4299942"/>
            <a:ext cx="1584176" cy="2477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C547C0-5248-44D2-BD6E-345DA3848573}"/>
              </a:ext>
            </a:extLst>
          </p:cNvPr>
          <p:cNvSpPr/>
          <p:nvPr/>
        </p:nvSpPr>
        <p:spPr>
          <a:xfrm>
            <a:off x="4139952" y="2610052"/>
            <a:ext cx="504056" cy="2477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1A3DA5-D1EC-4067-B225-B265B193021F}"/>
              </a:ext>
            </a:extLst>
          </p:cNvPr>
          <p:cNvSpPr/>
          <p:nvPr/>
        </p:nvSpPr>
        <p:spPr>
          <a:xfrm>
            <a:off x="2871516" y="1434557"/>
            <a:ext cx="1584175" cy="2477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7F76DD-ECBB-4002-835E-8425C4BFB27B}"/>
              </a:ext>
            </a:extLst>
          </p:cNvPr>
          <p:cNvSpPr txBox="1"/>
          <p:nvPr/>
        </p:nvSpPr>
        <p:spPr>
          <a:xfrm>
            <a:off x="359532" y="2139702"/>
            <a:ext cx="2196244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is the electronic collection which contains portfolio "A Journal of Church and State"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A37F2B0-CB37-446D-B38A-B16B6B6D74C2}"/>
              </a:ext>
            </a:extLst>
          </p:cNvPr>
          <p:cNvCxnSpPr/>
          <p:nvPr/>
        </p:nvCxnSpPr>
        <p:spPr>
          <a:xfrm flipH="1">
            <a:off x="4644008" y="3001829"/>
            <a:ext cx="2016224" cy="12981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01CA7E3A-FC1C-4123-87F1-07443A827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95" y="4829522"/>
            <a:ext cx="2200275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38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801994-0F59-42D3-944A-2CA123DD2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516" y="1416967"/>
            <a:ext cx="3356029" cy="32742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 real example using the COUNTER platform</a:t>
            </a:r>
            <a:endParaRPr lang="en-US" sz="2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752486"/>
            <a:ext cx="8424936" cy="57606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All portfolios of electronic collection "Oxford University Press Journals" inherit COUNTER platform "Oxford Journals" unless otherwise specified (overwrite)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0714A9-FBF1-4E8D-BDAA-402AE6693927}"/>
              </a:ext>
            </a:extLst>
          </p:cNvPr>
          <p:cNvSpPr/>
          <p:nvPr/>
        </p:nvSpPr>
        <p:spPr>
          <a:xfrm>
            <a:off x="3059832" y="4299943"/>
            <a:ext cx="1584176" cy="2166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C547C0-5248-44D2-BD6E-345DA3848573}"/>
              </a:ext>
            </a:extLst>
          </p:cNvPr>
          <p:cNvSpPr/>
          <p:nvPr/>
        </p:nvSpPr>
        <p:spPr>
          <a:xfrm>
            <a:off x="2871516" y="2504444"/>
            <a:ext cx="504056" cy="2477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1A3DA5-D1EC-4067-B225-B265B193021F}"/>
              </a:ext>
            </a:extLst>
          </p:cNvPr>
          <p:cNvSpPr/>
          <p:nvPr/>
        </p:nvSpPr>
        <p:spPr>
          <a:xfrm>
            <a:off x="2871516" y="1434557"/>
            <a:ext cx="1584175" cy="2477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B43FB5-018C-4EDF-BF25-79148CA1458E}"/>
              </a:ext>
            </a:extLst>
          </p:cNvPr>
          <p:cNvSpPr txBox="1"/>
          <p:nvPr/>
        </p:nvSpPr>
        <p:spPr>
          <a:xfrm>
            <a:off x="6318448" y="3399452"/>
            <a:ext cx="252028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The COUNTER platform from the collection could be overwritten here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AEA2042-B0D1-464B-9E6F-AF09E9CBC37E}"/>
              </a:ext>
            </a:extLst>
          </p:cNvPr>
          <p:cNvCxnSpPr/>
          <p:nvPr/>
        </p:nvCxnSpPr>
        <p:spPr>
          <a:xfrm flipH="1">
            <a:off x="3995936" y="4587974"/>
            <a:ext cx="259228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711BA62-0428-4B43-9743-4051DFB0DB3D}"/>
              </a:ext>
            </a:extLst>
          </p:cNvPr>
          <p:cNvCxnSpPr>
            <a:cxnSpLocks/>
          </p:cNvCxnSpPr>
          <p:nvPr/>
        </p:nvCxnSpPr>
        <p:spPr>
          <a:xfrm flipH="1">
            <a:off x="6588224" y="4230449"/>
            <a:ext cx="612068" cy="35752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F5394E2-C955-4CD3-B7DF-50F884253829}"/>
              </a:ext>
            </a:extLst>
          </p:cNvPr>
          <p:cNvSpPr txBox="1"/>
          <p:nvPr/>
        </p:nvSpPr>
        <p:spPr>
          <a:xfrm>
            <a:off x="228820" y="2156251"/>
            <a:ext cx="252028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Portfolio "A Journal of Church and State"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C8AAE2A-41A8-463A-8AE6-3FC6F09A52D9}"/>
              </a:ext>
            </a:extLst>
          </p:cNvPr>
          <p:cNvCxnSpPr>
            <a:cxnSpLocks/>
          </p:cNvCxnSpPr>
          <p:nvPr/>
        </p:nvCxnSpPr>
        <p:spPr>
          <a:xfrm flipV="1">
            <a:off x="2749100" y="1923678"/>
            <a:ext cx="598764" cy="2325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59B3A972-E928-41BD-8056-EDBD42D64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95" y="4829522"/>
            <a:ext cx="2200275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97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 real example using the COUNTER platform</a:t>
            </a:r>
            <a:endParaRPr lang="en-US" sz="2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752486"/>
            <a:ext cx="8424936" cy="1243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Now if we look at the Cost Usage report we see that Portfolio "A Journal of Church and State" </a:t>
            </a:r>
            <a:r>
              <a:rPr lang="en-US" sz="2000" dirty="0">
                <a:highlight>
                  <a:srgbClr val="FFFF00"/>
                </a:highlight>
              </a:rPr>
              <a:t>no longer has all three platforms</a:t>
            </a:r>
            <a:r>
              <a:rPr lang="en-US" sz="2000" dirty="0"/>
              <a:t>. 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It has only platform "Oxford Journals" because that is the platform chosen in the Alma user interface for COUNTER platform.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4A4F3E-BDFC-48CD-A649-9A14EA405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2347912"/>
            <a:ext cx="7419975" cy="4476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DFCBB79-F9F8-4BC1-A9FB-0B6E26CCC213}"/>
              </a:ext>
            </a:extLst>
          </p:cNvPr>
          <p:cNvSpPr/>
          <p:nvPr/>
        </p:nvSpPr>
        <p:spPr>
          <a:xfrm>
            <a:off x="4841784" y="2347912"/>
            <a:ext cx="1602424" cy="447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3A11AF-CBDD-471A-9EB7-373DD4836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95" y="4829522"/>
            <a:ext cx="2200275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49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 real example using the COUNTER platform</a:t>
            </a:r>
            <a:endParaRPr lang="en-US" sz="2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752486"/>
            <a:ext cx="8424936" cy="4476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Before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4A4F3E-BDFC-48CD-A649-9A14EA405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85" y="2628678"/>
            <a:ext cx="7419975" cy="4476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DFCBB79-F9F8-4BC1-A9FB-0B6E26CCC213}"/>
              </a:ext>
            </a:extLst>
          </p:cNvPr>
          <p:cNvSpPr/>
          <p:nvPr/>
        </p:nvSpPr>
        <p:spPr>
          <a:xfrm>
            <a:off x="4860032" y="2651354"/>
            <a:ext cx="1602424" cy="447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51AF70F2-20DB-4EFF-A993-2F7204C00B70}"/>
              </a:ext>
            </a:extLst>
          </p:cNvPr>
          <p:cNvSpPr txBox="1">
            <a:spLocks/>
          </p:cNvSpPr>
          <p:nvPr/>
        </p:nvSpPr>
        <p:spPr>
          <a:xfrm>
            <a:off x="395536" y="2158327"/>
            <a:ext cx="8424936" cy="44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dirty="0"/>
              <a:t>After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F4C78B-7C18-4D77-9FC2-CC1DDFD29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85" y="1203598"/>
            <a:ext cx="4554949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FBA8E2-FDD2-4B42-92C4-FE027BC86A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4986" y="1231428"/>
            <a:ext cx="2931430" cy="720000"/>
          </a:xfrm>
          <a:prstGeom prst="rect">
            <a:avLst/>
          </a:prstGeom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AB4931A-5C46-421B-9292-AEA04FCC63BF}"/>
              </a:ext>
            </a:extLst>
          </p:cNvPr>
          <p:cNvSpPr/>
          <p:nvPr/>
        </p:nvSpPr>
        <p:spPr>
          <a:xfrm>
            <a:off x="848485" y="1203598"/>
            <a:ext cx="7467931" cy="747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8E9037-CE83-48A8-A12E-3E72D45396C0}"/>
              </a:ext>
            </a:extLst>
          </p:cNvPr>
          <p:cNvSpPr/>
          <p:nvPr/>
        </p:nvSpPr>
        <p:spPr>
          <a:xfrm>
            <a:off x="5384986" y="1231428"/>
            <a:ext cx="987214" cy="72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107423-44C1-4A73-9893-DDDF837C0314}"/>
              </a:ext>
            </a:extLst>
          </p:cNvPr>
          <p:cNvSpPr txBox="1"/>
          <p:nvPr/>
        </p:nvSpPr>
        <p:spPr>
          <a:xfrm>
            <a:off x="395536" y="3363838"/>
            <a:ext cx="2736304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Cost is the total cost, which "Before" was divided amongst the three platforms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87F6D09-F5AF-4D8E-BCE8-EF799521535E}"/>
              </a:ext>
            </a:extLst>
          </p:cNvPr>
          <p:cNvCxnSpPr/>
          <p:nvPr/>
        </p:nvCxnSpPr>
        <p:spPr>
          <a:xfrm flipV="1">
            <a:off x="6372200" y="3031001"/>
            <a:ext cx="216024" cy="6475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3F8849F-DCFD-4AD7-88C5-24E8CC31991D}"/>
              </a:ext>
            </a:extLst>
          </p:cNvPr>
          <p:cNvCxnSpPr>
            <a:cxnSpLocks/>
            <a:endCxn id="3" idx="3"/>
          </p:cNvCxnSpPr>
          <p:nvPr/>
        </p:nvCxnSpPr>
        <p:spPr>
          <a:xfrm flipH="1">
            <a:off x="3131840" y="3678526"/>
            <a:ext cx="3247288" cy="546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6850F55-434D-4552-BA1D-885979009FD3}"/>
              </a:ext>
            </a:extLst>
          </p:cNvPr>
          <p:cNvSpPr txBox="1"/>
          <p:nvPr/>
        </p:nvSpPr>
        <p:spPr>
          <a:xfrm>
            <a:off x="3346104" y="3966011"/>
            <a:ext cx="259404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Usage is usage for only platform "Oxford Journals" 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4725EA0-526B-4984-B9B8-F43221A579DB}"/>
              </a:ext>
            </a:extLst>
          </p:cNvPr>
          <p:cNvCxnSpPr>
            <a:cxnSpLocks/>
          </p:cNvCxnSpPr>
          <p:nvPr/>
        </p:nvCxnSpPr>
        <p:spPr>
          <a:xfrm flipV="1">
            <a:off x="6948264" y="3040076"/>
            <a:ext cx="411147" cy="10798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CD47CF2-F31F-4889-BBE5-7CB9B17904AE}"/>
              </a:ext>
            </a:extLst>
          </p:cNvPr>
          <p:cNvCxnSpPr>
            <a:cxnSpLocks/>
          </p:cNvCxnSpPr>
          <p:nvPr/>
        </p:nvCxnSpPr>
        <p:spPr>
          <a:xfrm flipH="1">
            <a:off x="5940152" y="4143785"/>
            <a:ext cx="1008112" cy="538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841FC1CB-4992-4BB4-ABA4-263FD8B16D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095" y="4829522"/>
            <a:ext cx="2200275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34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 real example using the COUNTER platform</a:t>
            </a:r>
            <a:endParaRPr lang="en-US" sz="2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752486"/>
            <a:ext cx="8424936" cy="4476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Note that in the Usage Data subject area all three platforms still appear.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57D0A2-3CBF-45B6-94F9-CE7A9340565C}"/>
              </a:ext>
            </a:extLst>
          </p:cNvPr>
          <p:cNvSpPr txBox="1"/>
          <p:nvPr/>
        </p:nvSpPr>
        <p:spPr>
          <a:xfrm>
            <a:off x="6948264" y="2931790"/>
            <a:ext cx="187220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The change has occurred only for "Cost Usage" in the E-Inventory subject area.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415C87-A5FD-4469-B572-7787E1813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405" y="1635646"/>
            <a:ext cx="4391198" cy="30441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7F23FB-9534-4332-BC00-737FA24ECDAE}"/>
              </a:ext>
            </a:extLst>
          </p:cNvPr>
          <p:cNvCxnSpPr/>
          <p:nvPr/>
        </p:nvCxnSpPr>
        <p:spPr>
          <a:xfrm>
            <a:off x="2393715" y="2102329"/>
            <a:ext cx="441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2DBA3D-8891-4A0C-BE7C-92D3052C9A8E}"/>
              </a:ext>
            </a:extLst>
          </p:cNvPr>
          <p:cNvCxnSpPr/>
          <p:nvPr/>
        </p:nvCxnSpPr>
        <p:spPr>
          <a:xfrm>
            <a:off x="2402095" y="1779662"/>
            <a:ext cx="441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006F41F-4ABE-4EE3-ADEA-1221B4854E59}"/>
              </a:ext>
            </a:extLst>
          </p:cNvPr>
          <p:cNvCxnSpPr/>
          <p:nvPr/>
        </p:nvCxnSpPr>
        <p:spPr>
          <a:xfrm>
            <a:off x="2385424" y="2430830"/>
            <a:ext cx="441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C6EC23-0AF6-47B4-9ED0-8CCF61FBB12F}"/>
              </a:ext>
            </a:extLst>
          </p:cNvPr>
          <p:cNvCxnSpPr/>
          <p:nvPr/>
        </p:nvCxnSpPr>
        <p:spPr>
          <a:xfrm>
            <a:off x="2385424" y="2742551"/>
            <a:ext cx="441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26F92E-B7A2-4876-9DBD-4B19ADC53913}"/>
              </a:ext>
            </a:extLst>
          </p:cNvPr>
          <p:cNvCxnSpPr/>
          <p:nvPr/>
        </p:nvCxnSpPr>
        <p:spPr>
          <a:xfrm>
            <a:off x="2388162" y="2943440"/>
            <a:ext cx="441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5C3273-9E23-43A6-A1C2-62EE492398A1}"/>
              </a:ext>
            </a:extLst>
          </p:cNvPr>
          <p:cNvCxnSpPr/>
          <p:nvPr/>
        </p:nvCxnSpPr>
        <p:spPr>
          <a:xfrm>
            <a:off x="2382936" y="3158183"/>
            <a:ext cx="441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AF75DF9-BDC1-4079-A950-28B95F6D2D01}"/>
              </a:ext>
            </a:extLst>
          </p:cNvPr>
          <p:cNvCxnSpPr/>
          <p:nvPr/>
        </p:nvCxnSpPr>
        <p:spPr>
          <a:xfrm>
            <a:off x="2390979" y="3386788"/>
            <a:ext cx="441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F642C5-57A0-48C1-B424-64A913124217}"/>
              </a:ext>
            </a:extLst>
          </p:cNvPr>
          <p:cNvCxnSpPr/>
          <p:nvPr/>
        </p:nvCxnSpPr>
        <p:spPr>
          <a:xfrm>
            <a:off x="2400644" y="3587677"/>
            <a:ext cx="441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7A7CEFB-BEEC-40BB-BA1D-0FAB2F098D7B}"/>
              </a:ext>
            </a:extLst>
          </p:cNvPr>
          <p:cNvCxnSpPr/>
          <p:nvPr/>
        </p:nvCxnSpPr>
        <p:spPr>
          <a:xfrm>
            <a:off x="2395418" y="3802420"/>
            <a:ext cx="441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55D0F64-A5DA-4CEF-994B-6274E78B9E73}"/>
              </a:ext>
            </a:extLst>
          </p:cNvPr>
          <p:cNvCxnSpPr/>
          <p:nvPr/>
        </p:nvCxnSpPr>
        <p:spPr>
          <a:xfrm>
            <a:off x="2392016" y="4017172"/>
            <a:ext cx="441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7D9A98A-5B9A-4AC7-931F-0946B11B4289}"/>
              </a:ext>
            </a:extLst>
          </p:cNvPr>
          <p:cNvCxnSpPr/>
          <p:nvPr/>
        </p:nvCxnSpPr>
        <p:spPr>
          <a:xfrm>
            <a:off x="2401681" y="4218061"/>
            <a:ext cx="441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DED128D-1250-4A26-8745-46B7C1688FA1}"/>
              </a:ext>
            </a:extLst>
          </p:cNvPr>
          <p:cNvCxnSpPr/>
          <p:nvPr/>
        </p:nvCxnSpPr>
        <p:spPr>
          <a:xfrm>
            <a:off x="2396455" y="4432804"/>
            <a:ext cx="441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FFD710D9-0798-458E-9F90-08250799D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95" y="4829522"/>
            <a:ext cx="2200275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28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37BD5B-DF74-47BD-AF9B-5A49E7A10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Background – Why do we need this field?</a:t>
            </a:r>
          </a:p>
          <a:p>
            <a:r>
              <a:rPr lang="en-US" sz="2000" dirty="0"/>
              <a:t>Field "COUNTER platform" in collection and portfolio editor – high level</a:t>
            </a:r>
          </a:p>
          <a:p>
            <a:r>
              <a:rPr lang="en-US" sz="2000" dirty="0"/>
              <a:t>A real example using the COUNTER platform</a:t>
            </a:r>
          </a:p>
          <a:p>
            <a:r>
              <a:rPr lang="en-US" sz="2000" dirty="0"/>
              <a:t>Field "COUNTER platform" in collection and portfolio editor – additional info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91565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 real example using the COUNTER platform</a:t>
            </a:r>
            <a:endParaRPr lang="en-US" sz="2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752486"/>
            <a:ext cx="8424936" cy="383548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We have successfully used the "COUNTER Platform" in Alma to determine which specific platform should be used for the purpose of Cost Per use in Alma Analytics.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The title "A Journal of Church and State" has three platforms because three platforms were loaded in COUNTER reports for the title.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The institution wants to use only platform "Oxford Journals" for the purpose of cost per use.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The institution filled in the COUNTER platform in Alma as "Oxford Journals" and now the Analytics Cost Per use uses only platform "Oxford Journals".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5F9902-AF75-4448-A855-FD7586B45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95" y="4829522"/>
            <a:ext cx="2200275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65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0B493-7220-4C23-94AF-439E916DE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319778"/>
            <a:ext cx="9144000" cy="1240583"/>
          </a:xfrm>
        </p:spPr>
        <p:txBody>
          <a:bodyPr/>
          <a:lstStyle/>
          <a:p>
            <a:pPr algn="ctr"/>
            <a:r>
              <a:rPr lang="en-US" sz="2200" dirty="0"/>
              <a:t>Field "COUNTER platform" in collection and portfolio editor – additional info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27587-0744-4A52-936F-DED1B6E5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FE1E8B-778C-44DF-9CB6-5E6CAA0E3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95" y="4829522"/>
            <a:ext cx="2200275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3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181B6B-3B5E-4C50-9DEC-08AAD5263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659" y="1738956"/>
            <a:ext cx="9144000" cy="25886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Field "COUNTER platform" in collection and portfolio editor – additional info</a:t>
            </a:r>
          </a:p>
        </p:txBody>
      </p:sp>
      <p:sp>
        <p:nvSpPr>
          <p:cNvPr id="14" name="Content Placeholder 20">
            <a:extLst>
              <a:ext uri="{FF2B5EF4-FFF2-40B4-BE49-F238E27FC236}">
                <a16:creationId xmlns:a16="http://schemas.microsoft.com/office/drawing/2014/main" id="{0F054DE7-1E25-454A-BF40-BAFB8DB1B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711269"/>
            <a:ext cx="8928992" cy="939053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/>
              <a:t>The field COUNTER Platform appears not only in the electronic collection editor and electronic portfolio editor but also in the repository search results.  Here is electronic collection repository search results.</a:t>
            </a:r>
          </a:p>
          <a:p>
            <a:endParaRPr lang="en-US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924142-F66D-481A-88FF-806FA527FF82}"/>
              </a:ext>
            </a:extLst>
          </p:cNvPr>
          <p:cNvSpPr/>
          <p:nvPr/>
        </p:nvSpPr>
        <p:spPr>
          <a:xfrm>
            <a:off x="4285868" y="3332034"/>
            <a:ext cx="1766495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8C3576-5A53-4FF7-9F58-7F6E0F6B9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95" y="4829522"/>
            <a:ext cx="2200275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0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6E448A-DD72-4F5C-8898-F07767993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1108"/>
            <a:ext cx="9144000" cy="24612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Field "COUNTER platform" in collection and portfolio editor – additional info</a:t>
            </a:r>
          </a:p>
        </p:txBody>
      </p:sp>
      <p:sp>
        <p:nvSpPr>
          <p:cNvPr id="14" name="Content Placeholder 20">
            <a:extLst>
              <a:ext uri="{FF2B5EF4-FFF2-40B4-BE49-F238E27FC236}">
                <a16:creationId xmlns:a16="http://schemas.microsoft.com/office/drawing/2014/main" id="{0F054DE7-1E25-454A-BF40-BAFB8DB1B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711269"/>
            <a:ext cx="8928992" cy="939053"/>
          </a:xfrm>
        </p:spPr>
        <p:txBody>
          <a:bodyPr>
            <a:normAutofit/>
          </a:bodyPr>
          <a:lstStyle/>
          <a:p>
            <a:r>
              <a:rPr lang="en-US" sz="2200" dirty="0"/>
              <a:t>Here is electronic portfolio repository search results.</a:t>
            </a:r>
          </a:p>
          <a:p>
            <a:endParaRPr lang="en-US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924142-F66D-481A-88FF-806FA527FF82}"/>
              </a:ext>
            </a:extLst>
          </p:cNvPr>
          <p:cNvSpPr/>
          <p:nvPr/>
        </p:nvSpPr>
        <p:spPr>
          <a:xfrm>
            <a:off x="6372201" y="3075805"/>
            <a:ext cx="1080120" cy="4173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3C7F4D-BAA9-44B7-A44E-FA5FF8BFC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95" y="4829522"/>
            <a:ext cx="2200275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77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Field "COUNTER platform" in collection and portfolio editor – additional info</a:t>
            </a:r>
          </a:p>
        </p:txBody>
      </p:sp>
      <p:sp>
        <p:nvSpPr>
          <p:cNvPr id="14" name="Content Placeholder 20">
            <a:extLst>
              <a:ext uri="{FF2B5EF4-FFF2-40B4-BE49-F238E27FC236}">
                <a16:creationId xmlns:a16="http://schemas.microsoft.com/office/drawing/2014/main" id="{0F054DE7-1E25-454A-BF40-BAFB8DB1B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711269"/>
            <a:ext cx="8928992" cy="1887043"/>
          </a:xfrm>
        </p:spPr>
        <p:txBody>
          <a:bodyPr>
            <a:normAutofit/>
          </a:bodyPr>
          <a:lstStyle/>
          <a:p>
            <a:r>
              <a:rPr lang="en-US" sz="2200" dirty="0"/>
              <a:t>It is also possible to search by the COUNTER platform, provided that it is activated at Configuration &gt; Resources &gt; Search Indexes.</a:t>
            </a:r>
          </a:p>
          <a:p>
            <a:r>
              <a:rPr lang="en-US" sz="2200" dirty="0"/>
              <a:t>Here the following have both been activated for Advanced Search.</a:t>
            </a:r>
          </a:p>
          <a:p>
            <a:pPr lvl="1"/>
            <a:r>
              <a:rPr lang="en-US" sz="1800" dirty="0" err="1"/>
              <a:t>iepa_counterPlatform</a:t>
            </a:r>
            <a:r>
              <a:rPr lang="en-US" sz="1800" dirty="0"/>
              <a:t> (for electronic collection COUNTER Platform) </a:t>
            </a:r>
          </a:p>
          <a:p>
            <a:pPr lvl="1"/>
            <a:r>
              <a:rPr lang="en-US" sz="1800" dirty="0" err="1"/>
              <a:t>portfolio_counterPlatform</a:t>
            </a:r>
            <a:r>
              <a:rPr lang="en-US" sz="1800" dirty="0"/>
              <a:t> (for Portfolio COUNTER Platform)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C5DE20-F029-4968-83DD-6891D1A92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31790"/>
            <a:ext cx="9144000" cy="7210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170A41-3A64-42F9-AFFD-7304495CB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86300"/>
            <a:ext cx="9144000" cy="6736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995102E-735E-4D2F-A6C6-491D4858BA6E}"/>
              </a:ext>
            </a:extLst>
          </p:cNvPr>
          <p:cNvSpPr/>
          <p:nvPr/>
        </p:nvSpPr>
        <p:spPr>
          <a:xfrm>
            <a:off x="827584" y="3291830"/>
            <a:ext cx="1512168" cy="360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382289-7C06-495B-9616-86BB0E089C7F}"/>
              </a:ext>
            </a:extLst>
          </p:cNvPr>
          <p:cNvSpPr/>
          <p:nvPr/>
        </p:nvSpPr>
        <p:spPr>
          <a:xfrm>
            <a:off x="5940152" y="3291830"/>
            <a:ext cx="720080" cy="360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C350C7-0391-4444-8846-B480FAFD9E26}"/>
              </a:ext>
            </a:extLst>
          </p:cNvPr>
          <p:cNvSpPr/>
          <p:nvPr/>
        </p:nvSpPr>
        <p:spPr>
          <a:xfrm>
            <a:off x="827584" y="4298990"/>
            <a:ext cx="1512168" cy="360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47B01C-0E3B-405B-A37D-CB54432F0D2E}"/>
              </a:ext>
            </a:extLst>
          </p:cNvPr>
          <p:cNvSpPr/>
          <p:nvPr/>
        </p:nvSpPr>
        <p:spPr>
          <a:xfrm>
            <a:off x="5940152" y="4298990"/>
            <a:ext cx="720080" cy="360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A3ABCF-1926-44CB-9244-0ED0E4E60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095" y="4829522"/>
            <a:ext cx="2200275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64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Field "COUNTER platform" in collection and portfolio editor – additional info</a:t>
            </a:r>
          </a:p>
        </p:txBody>
      </p:sp>
      <p:sp>
        <p:nvSpPr>
          <p:cNvPr id="14" name="Content Placeholder 20">
            <a:extLst>
              <a:ext uri="{FF2B5EF4-FFF2-40B4-BE49-F238E27FC236}">
                <a16:creationId xmlns:a16="http://schemas.microsoft.com/office/drawing/2014/main" id="{0F054DE7-1E25-454A-BF40-BAFB8DB1B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711269"/>
            <a:ext cx="8928992" cy="939053"/>
          </a:xfrm>
        </p:spPr>
        <p:txBody>
          <a:bodyPr>
            <a:normAutofit/>
          </a:bodyPr>
          <a:lstStyle/>
          <a:p>
            <a:r>
              <a:rPr lang="en-US" sz="2200" dirty="0"/>
              <a:t>Here is the COUNTER platform for Electronic Collection advanced search </a:t>
            </a:r>
          </a:p>
          <a:p>
            <a:endParaRPr lang="en-US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858D5A-B64B-4595-A821-068EAF0AE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9040"/>
            <a:ext cx="9144000" cy="22454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CD5ADE-A487-4A95-A070-BE5CCF99F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95" y="4829522"/>
            <a:ext cx="2200275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19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Field "COUNTER platform" in collection and portfolio editor – additional info</a:t>
            </a:r>
          </a:p>
        </p:txBody>
      </p:sp>
      <p:sp>
        <p:nvSpPr>
          <p:cNvPr id="14" name="Content Placeholder 20">
            <a:extLst>
              <a:ext uri="{FF2B5EF4-FFF2-40B4-BE49-F238E27FC236}">
                <a16:creationId xmlns:a16="http://schemas.microsoft.com/office/drawing/2014/main" id="{0F054DE7-1E25-454A-BF40-BAFB8DB1B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711269"/>
            <a:ext cx="8928992" cy="939053"/>
          </a:xfrm>
        </p:spPr>
        <p:txBody>
          <a:bodyPr>
            <a:normAutofit/>
          </a:bodyPr>
          <a:lstStyle/>
          <a:p>
            <a:r>
              <a:rPr lang="en-US" sz="2200" dirty="0"/>
              <a:t>When choosing a value to search the user can start typing and an auto complete options brings the remainder of the normalized platform</a:t>
            </a:r>
          </a:p>
          <a:p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6297E1-C471-4149-8080-08583A0DC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626012"/>
            <a:ext cx="7344308" cy="262153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4C96F45-3ADD-4D0E-9E7D-52149296A10A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4067944" y="3177431"/>
            <a:ext cx="1584176" cy="1864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5F2F61B-0E2E-4696-B643-4E0F10FA4280}"/>
              </a:ext>
            </a:extLst>
          </p:cNvPr>
          <p:cNvSpPr txBox="1"/>
          <p:nvPr/>
        </p:nvSpPr>
        <p:spPr>
          <a:xfrm>
            <a:off x="2411760" y="2715766"/>
            <a:ext cx="165618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All platform names which include "ta"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FAB38A-E7AC-4E1A-86F9-C7AC9298F5EC}"/>
              </a:ext>
            </a:extLst>
          </p:cNvPr>
          <p:cNvSpPr/>
          <p:nvPr/>
        </p:nvSpPr>
        <p:spPr>
          <a:xfrm>
            <a:off x="5724128" y="2107312"/>
            <a:ext cx="504056" cy="2484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31CD32-2948-4071-A98B-C2C54CC94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95" y="4829522"/>
            <a:ext cx="2200275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05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Field "COUNTER platform" in collection and portfolio editor – additional info</a:t>
            </a:r>
          </a:p>
        </p:txBody>
      </p:sp>
      <p:sp>
        <p:nvSpPr>
          <p:cNvPr id="14" name="Content Placeholder 20">
            <a:extLst>
              <a:ext uri="{FF2B5EF4-FFF2-40B4-BE49-F238E27FC236}">
                <a16:creationId xmlns:a16="http://schemas.microsoft.com/office/drawing/2014/main" id="{0F054DE7-1E25-454A-BF40-BAFB8DB1B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711269"/>
            <a:ext cx="8928992" cy="939053"/>
          </a:xfrm>
        </p:spPr>
        <p:txBody>
          <a:bodyPr>
            <a:normAutofit/>
          </a:bodyPr>
          <a:lstStyle/>
          <a:p>
            <a:r>
              <a:rPr lang="en-US" sz="2200" dirty="0"/>
              <a:t>Here are Electronic Collections with COUNTER Platform Sage Journals</a:t>
            </a:r>
          </a:p>
          <a:p>
            <a:endParaRPr lang="en-US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2AAB8B-6B3B-4508-9B54-17D25A312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490" y="1275606"/>
            <a:ext cx="5397019" cy="32918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B24286-888E-4DCF-9586-DBAAD595B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95" y="4829522"/>
            <a:ext cx="2200275" cy="2095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43B695-8DBA-40A7-8B42-DD29256E66E1}"/>
              </a:ext>
            </a:extLst>
          </p:cNvPr>
          <p:cNvSpPr/>
          <p:nvPr/>
        </p:nvSpPr>
        <p:spPr>
          <a:xfrm>
            <a:off x="1873490" y="1563638"/>
            <a:ext cx="370662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B30076-4EBE-4739-8B52-35791E1F4025}"/>
              </a:ext>
            </a:extLst>
          </p:cNvPr>
          <p:cNvSpPr/>
          <p:nvPr/>
        </p:nvSpPr>
        <p:spPr>
          <a:xfrm>
            <a:off x="4355976" y="2859782"/>
            <a:ext cx="122413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0BA7AF-D108-4BE6-AE44-AAD1F9E9C479}"/>
              </a:ext>
            </a:extLst>
          </p:cNvPr>
          <p:cNvSpPr/>
          <p:nvPr/>
        </p:nvSpPr>
        <p:spPr>
          <a:xfrm>
            <a:off x="4355976" y="3795886"/>
            <a:ext cx="122413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179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Field "COUNTER platform" in collection and portfolio editor – additional info</a:t>
            </a:r>
          </a:p>
        </p:txBody>
      </p:sp>
      <p:sp>
        <p:nvSpPr>
          <p:cNvPr id="14" name="Content Placeholder 20">
            <a:extLst>
              <a:ext uri="{FF2B5EF4-FFF2-40B4-BE49-F238E27FC236}">
                <a16:creationId xmlns:a16="http://schemas.microsoft.com/office/drawing/2014/main" id="{0F054DE7-1E25-454A-BF40-BAFB8DB1B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08" y="647562"/>
            <a:ext cx="8928992" cy="2716276"/>
          </a:xfrm>
        </p:spPr>
        <p:txBody>
          <a:bodyPr>
            <a:normAutofit fontScale="77500" lnSpcReduction="20000"/>
          </a:bodyPr>
          <a:lstStyle/>
          <a:p>
            <a:r>
              <a:rPr lang="en-US" sz="2200" dirty="0"/>
              <a:t>When the COUNTER Platform is entered into a field, either for search or when adding a value in the electronic resource editor, the normalized platform value is used.</a:t>
            </a:r>
          </a:p>
          <a:p>
            <a:r>
              <a:rPr lang="en-US" sz="2200" dirty="0"/>
              <a:t>This is in order to "Combine" the same values which have been added slightly differently via COUNTER reports.</a:t>
            </a:r>
          </a:p>
          <a:p>
            <a:r>
              <a:rPr lang="en-US" sz="2200" dirty="0"/>
              <a:t>For example here we see that platform </a:t>
            </a:r>
            <a:r>
              <a:rPr lang="en-US" sz="2200" dirty="0" err="1"/>
              <a:t>HighWire</a:t>
            </a:r>
            <a:r>
              <a:rPr lang="en-US" sz="2200" dirty="0"/>
              <a:t> Press has been loaded in COUNTER reports as both</a:t>
            </a:r>
          </a:p>
          <a:p>
            <a:r>
              <a:rPr lang="en-US" sz="2200" dirty="0" err="1"/>
              <a:t>High</a:t>
            </a:r>
            <a:r>
              <a:rPr lang="en-US" sz="2200" dirty="0" err="1">
                <a:highlight>
                  <a:srgbClr val="FFFF00"/>
                </a:highlight>
              </a:rPr>
              <a:t>w</a:t>
            </a:r>
            <a:r>
              <a:rPr lang="en-US" sz="2200" dirty="0" err="1"/>
              <a:t>ire</a:t>
            </a:r>
            <a:r>
              <a:rPr lang="en-US" sz="2200" dirty="0"/>
              <a:t> Press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and</a:t>
            </a:r>
          </a:p>
          <a:p>
            <a:r>
              <a:rPr lang="en-US" sz="2200" dirty="0" err="1"/>
              <a:t>High</a:t>
            </a:r>
            <a:r>
              <a:rPr lang="en-US" sz="2200" dirty="0" err="1">
                <a:highlight>
                  <a:srgbClr val="FFFF00"/>
                </a:highlight>
              </a:rPr>
              <a:t>W</a:t>
            </a:r>
            <a:r>
              <a:rPr lang="en-US" sz="2200" dirty="0" err="1"/>
              <a:t>ire</a:t>
            </a:r>
            <a:r>
              <a:rPr lang="en-US" sz="2200" dirty="0"/>
              <a:t> Press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E17FA9-3C96-4738-9EE1-3B8EB946F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362" y="3663342"/>
            <a:ext cx="4105275" cy="80962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35C6AB-0FA3-4D2C-A742-DECC7FF6EAEF}"/>
              </a:ext>
            </a:extLst>
          </p:cNvPr>
          <p:cNvCxnSpPr/>
          <p:nvPr/>
        </p:nvCxnSpPr>
        <p:spPr>
          <a:xfrm>
            <a:off x="3684051" y="3996008"/>
            <a:ext cx="144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0834CF6-ECD9-4202-941E-4EEA39D2D31B}"/>
              </a:ext>
            </a:extLst>
          </p:cNvPr>
          <p:cNvCxnSpPr/>
          <p:nvPr/>
        </p:nvCxnSpPr>
        <p:spPr>
          <a:xfrm>
            <a:off x="3684051" y="4299477"/>
            <a:ext cx="144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A874B58-EF12-40EF-89CB-8AF208B2EA80}"/>
              </a:ext>
            </a:extLst>
          </p:cNvPr>
          <p:cNvSpPr txBox="1"/>
          <p:nvPr/>
        </p:nvSpPr>
        <p:spPr>
          <a:xfrm>
            <a:off x="107504" y="3579862"/>
            <a:ext cx="216024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Here we are looking in the Usage Data subject area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E83DC3-DE42-4A32-8CEC-7DA6430B6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95" y="4829522"/>
            <a:ext cx="2200275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868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Field "COUNTER platform" in collection and portfolio editor – additional info</a:t>
            </a:r>
          </a:p>
        </p:txBody>
      </p:sp>
      <p:sp>
        <p:nvSpPr>
          <p:cNvPr id="14" name="Content Placeholder 20">
            <a:extLst>
              <a:ext uri="{FF2B5EF4-FFF2-40B4-BE49-F238E27FC236}">
                <a16:creationId xmlns:a16="http://schemas.microsoft.com/office/drawing/2014/main" id="{0F054DE7-1E25-454A-BF40-BAFB8DB1B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08" y="647562"/>
            <a:ext cx="5076564" cy="2716276"/>
          </a:xfrm>
        </p:spPr>
        <p:txBody>
          <a:bodyPr>
            <a:normAutofit/>
          </a:bodyPr>
          <a:lstStyle/>
          <a:p>
            <a:r>
              <a:rPr lang="en-US" sz="2200" dirty="0"/>
              <a:t>When adding the COUNTER Platform we add normalized value </a:t>
            </a:r>
            <a:r>
              <a:rPr lang="en-US" sz="2200" dirty="0" err="1"/>
              <a:t>highwire_press</a:t>
            </a:r>
            <a:r>
              <a:rPr lang="en-US" sz="2200" dirty="0"/>
              <a:t>  and that will include both non-normalized values "</a:t>
            </a:r>
            <a:r>
              <a:rPr lang="en-US" sz="2200" dirty="0" err="1"/>
              <a:t>High</a:t>
            </a:r>
            <a:r>
              <a:rPr lang="en-US" sz="2200" dirty="0" err="1">
                <a:highlight>
                  <a:srgbClr val="FFFF00"/>
                </a:highlight>
              </a:rPr>
              <a:t>w</a:t>
            </a:r>
            <a:r>
              <a:rPr lang="en-US" sz="2200" dirty="0" err="1"/>
              <a:t>ire</a:t>
            </a:r>
            <a:r>
              <a:rPr lang="en-US" sz="2200" dirty="0"/>
              <a:t> Press" and "</a:t>
            </a:r>
            <a:r>
              <a:rPr lang="en-US" sz="2200" dirty="0" err="1"/>
              <a:t>High</a:t>
            </a:r>
            <a:r>
              <a:rPr lang="en-US" sz="2200" dirty="0" err="1">
                <a:highlight>
                  <a:srgbClr val="FFFF00"/>
                </a:highlight>
              </a:rPr>
              <a:t>W</a:t>
            </a:r>
            <a:r>
              <a:rPr lang="en-US" sz="2200" dirty="0" err="1"/>
              <a:t>ire</a:t>
            </a:r>
            <a:r>
              <a:rPr lang="en-US" sz="2200" dirty="0"/>
              <a:t> Press".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6BF42A-E907-4964-A9F7-6D8393070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653" y="772060"/>
            <a:ext cx="3297304" cy="37238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C631E74-F8E7-4866-9D66-95C64CE6D616}"/>
              </a:ext>
            </a:extLst>
          </p:cNvPr>
          <p:cNvSpPr/>
          <p:nvPr/>
        </p:nvSpPr>
        <p:spPr>
          <a:xfrm>
            <a:off x="6444208" y="2571750"/>
            <a:ext cx="64807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EF6EB3-F3F5-40CD-A6DB-335FAA3AB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95" y="4829522"/>
            <a:ext cx="2200275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27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0B493-7220-4C23-94AF-439E916DE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319778"/>
            <a:ext cx="9144000" cy="1240583"/>
          </a:xfrm>
        </p:spPr>
        <p:txBody>
          <a:bodyPr/>
          <a:lstStyle/>
          <a:p>
            <a:pPr algn="ctr"/>
            <a:r>
              <a:rPr lang="en-US" sz="2200" dirty="0"/>
              <a:t>Background – Why do we need this field?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27587-0744-4A52-936F-DED1B6E5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F3FDB3-F489-4A40-9CC5-EEC02B345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95" y="4829522"/>
            <a:ext cx="2200275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968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Field "COUNTER platform" in collection and portfolio editor – additional info</a:t>
            </a:r>
          </a:p>
        </p:txBody>
      </p:sp>
      <p:sp>
        <p:nvSpPr>
          <p:cNvPr id="14" name="Content Placeholder 20">
            <a:extLst>
              <a:ext uri="{FF2B5EF4-FFF2-40B4-BE49-F238E27FC236}">
                <a16:creationId xmlns:a16="http://schemas.microsoft.com/office/drawing/2014/main" id="{0F054DE7-1E25-454A-BF40-BAFB8DB1B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08" y="647562"/>
            <a:ext cx="8820980" cy="1348124"/>
          </a:xfrm>
        </p:spPr>
        <p:txBody>
          <a:bodyPr>
            <a:normAutofit/>
          </a:bodyPr>
          <a:lstStyle/>
          <a:p>
            <a:r>
              <a:rPr lang="en-US" sz="1600" dirty="0"/>
              <a:t>Regarding Alma Analytics: </a:t>
            </a:r>
          </a:p>
          <a:p>
            <a:r>
              <a:rPr lang="en-US" sz="1600" dirty="0"/>
              <a:t>In the "Cost Usage Details" folder of the "Cost Usage" section of the E-Inventory subject area COUNTER platform defined in the Alma user Interface and the COUNTER Platform from the COUNTER reports both appear.</a:t>
            </a:r>
          </a:p>
          <a:p>
            <a:endParaRPr lang="en-US" sz="1600" dirty="0"/>
          </a:p>
        </p:txBody>
      </p:sp>
      <p:sp>
        <p:nvSpPr>
          <p:cNvPr id="9" name="Content Placeholder 20">
            <a:extLst>
              <a:ext uri="{FF2B5EF4-FFF2-40B4-BE49-F238E27FC236}">
                <a16:creationId xmlns:a16="http://schemas.microsoft.com/office/drawing/2014/main" id="{0A43F5D1-3032-4565-9131-5D7B4382AC79}"/>
              </a:ext>
            </a:extLst>
          </p:cNvPr>
          <p:cNvSpPr txBox="1">
            <a:spLocks/>
          </p:cNvSpPr>
          <p:nvPr/>
        </p:nvSpPr>
        <p:spPr>
          <a:xfrm>
            <a:off x="143508" y="2715766"/>
            <a:ext cx="8820980" cy="17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Platform (from COUNTER report)</a:t>
            </a:r>
            <a:r>
              <a:rPr lang="en-US" sz="1600" dirty="0"/>
              <a:t>: The platform as it appears in the COUNTER report which was loaded to Alma with no changes</a:t>
            </a:r>
          </a:p>
          <a:p>
            <a:r>
              <a:rPr lang="en-US" sz="1600" b="1" dirty="0"/>
              <a:t>COUNTER Platform (defined in E-Resource of UI Alma)</a:t>
            </a:r>
            <a:r>
              <a:rPr lang="en-US" sz="1600" dirty="0"/>
              <a:t>: The COUNTER platform as added in the field COUNTER Platform of the Electronic Resource in the Alma UI.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A2E8BC-9671-4D9A-933C-FF8709CFC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906087"/>
            <a:ext cx="4838700" cy="495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FFCB44-C6C5-4C6B-A642-60B95D58B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95" y="4829522"/>
            <a:ext cx="2200275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059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Field "COUNTER platform" in collection and portfolio editor – additional info</a:t>
            </a:r>
          </a:p>
        </p:txBody>
      </p:sp>
      <p:sp>
        <p:nvSpPr>
          <p:cNvPr id="14" name="Content Placeholder 20">
            <a:extLst>
              <a:ext uri="{FF2B5EF4-FFF2-40B4-BE49-F238E27FC236}">
                <a16:creationId xmlns:a16="http://schemas.microsoft.com/office/drawing/2014/main" id="{0F054DE7-1E25-454A-BF40-BAFB8DB1B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08" y="647562"/>
            <a:ext cx="8820980" cy="1348124"/>
          </a:xfrm>
        </p:spPr>
        <p:txBody>
          <a:bodyPr>
            <a:normAutofit/>
          </a:bodyPr>
          <a:lstStyle/>
          <a:p>
            <a:r>
              <a:rPr lang="en-US" sz="1600" dirty="0"/>
              <a:t>Regarding Alma Analytics: </a:t>
            </a:r>
          </a:p>
          <a:p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5E0E5C-7AA7-426D-8AC5-9E1A98D62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6336"/>
            <a:ext cx="9144000" cy="21108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3E9C01-AD5F-4AD3-B1D7-ED1AB0220907}"/>
              </a:ext>
            </a:extLst>
          </p:cNvPr>
          <p:cNvSpPr/>
          <p:nvPr/>
        </p:nvSpPr>
        <p:spPr>
          <a:xfrm>
            <a:off x="1331640" y="1635646"/>
            <a:ext cx="1440160" cy="19915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98945A-775E-4A50-8781-183BE647E6C2}"/>
              </a:ext>
            </a:extLst>
          </p:cNvPr>
          <p:cNvSpPr/>
          <p:nvPr/>
        </p:nvSpPr>
        <p:spPr>
          <a:xfrm>
            <a:off x="4976340" y="1635646"/>
            <a:ext cx="2331964" cy="19915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137F5D-AAF8-48FB-8D4D-58573F1EF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95" y="4829522"/>
            <a:ext cx="2200275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291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FF19666-632F-4435-8931-F1D73B991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6411"/>
            <a:ext cx="9144000" cy="29935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896502"/>
            <a:ext cx="8424936" cy="66713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The field "COUNTER Platform" also appears in the "portfolios" tab of the "electronic service editor".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It is possible to filter by the "COUNTER Platform" and the "COUNTER platform" has been added as a new column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43D0E4-A825-455E-B24C-8E27C67C5A2D}"/>
              </a:ext>
            </a:extLst>
          </p:cNvPr>
          <p:cNvSpPr/>
          <p:nvPr/>
        </p:nvSpPr>
        <p:spPr>
          <a:xfrm>
            <a:off x="7187952" y="3507854"/>
            <a:ext cx="984448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92F84D-1539-4623-9584-2451B3E76255}"/>
              </a:ext>
            </a:extLst>
          </p:cNvPr>
          <p:cNvSpPr/>
          <p:nvPr/>
        </p:nvSpPr>
        <p:spPr>
          <a:xfrm>
            <a:off x="1979712" y="3163196"/>
            <a:ext cx="864096" cy="3446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5648799D-5F9B-4B5C-8B24-B39D0BDDA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</p:spPr>
        <p:txBody>
          <a:bodyPr>
            <a:noAutofit/>
          </a:bodyPr>
          <a:lstStyle/>
          <a:p>
            <a:r>
              <a:rPr lang="en-US" sz="2000" dirty="0"/>
              <a:t>Field "COUNTER platform" in collection and portfolio editor – additional info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9E85A2-DF17-4E8D-B17F-FEE404FA6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95" y="4829522"/>
            <a:ext cx="2200275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210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9FEBD-4EB2-45C4-A3C5-FF6CF7152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267" y="1201319"/>
            <a:ext cx="2247900" cy="12382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6671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The export to "Extended Report" includes the "COUNTER Platform"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92F84D-1539-4623-9584-2451B3E76255}"/>
              </a:ext>
            </a:extLst>
          </p:cNvPr>
          <p:cNvSpPr/>
          <p:nvPr/>
        </p:nvSpPr>
        <p:spPr>
          <a:xfrm>
            <a:off x="3974943" y="1582702"/>
            <a:ext cx="1205887" cy="2946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42804A-144D-4C37-8789-682BB1C33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583585"/>
            <a:ext cx="7229475" cy="9239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D0ACAC-78ED-41FD-9B6B-7AD9A2F9EC9F}"/>
              </a:ext>
            </a:extLst>
          </p:cNvPr>
          <p:cNvSpPr/>
          <p:nvPr/>
        </p:nvSpPr>
        <p:spPr>
          <a:xfrm>
            <a:off x="2267744" y="2583585"/>
            <a:ext cx="1368152" cy="923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F5AE68A3-EB7D-470E-BF3A-9D0A9ECE1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</p:spPr>
        <p:txBody>
          <a:bodyPr>
            <a:noAutofit/>
          </a:bodyPr>
          <a:lstStyle/>
          <a:p>
            <a:r>
              <a:rPr lang="en-US" sz="2000" dirty="0"/>
              <a:t>Field "COUNTER platform" in collection and portfolio editor – additional info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5BF572-CD9E-4453-9CFA-B6662993A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095" y="4829522"/>
            <a:ext cx="2200275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809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2E6712D-7F44-405B-95B5-318DD042F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9335"/>
            <a:ext cx="9144000" cy="29866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61DFA8D-3BF6-41AA-A5F1-10B8ED74132D}"/>
              </a:ext>
            </a:extLst>
          </p:cNvPr>
          <p:cNvSpPr txBox="1">
            <a:spLocks/>
          </p:cNvSpPr>
          <p:nvPr/>
        </p:nvSpPr>
        <p:spPr>
          <a:xfrm>
            <a:off x="431540" y="771550"/>
            <a:ext cx="8424936" cy="667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dirty="0"/>
              <a:t>This "COUNTER Platform" in the Excel sheet is also taken into account when loading portfolios via an Excel sheet 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59D7A9-CC62-4651-A05C-9CA887B7650B}"/>
              </a:ext>
            </a:extLst>
          </p:cNvPr>
          <p:cNvSpPr/>
          <p:nvPr/>
        </p:nvSpPr>
        <p:spPr>
          <a:xfrm>
            <a:off x="6876256" y="2787774"/>
            <a:ext cx="93610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FD5D442F-ADE1-4CDF-9173-BF472EC11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</p:spPr>
        <p:txBody>
          <a:bodyPr>
            <a:noAutofit/>
          </a:bodyPr>
          <a:lstStyle/>
          <a:p>
            <a:r>
              <a:rPr lang="en-US" sz="2000" dirty="0"/>
              <a:t>Field "COUNTER platform" in collection and portfolio editor – additional info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CC2167-E2E8-4385-848E-48A926543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95" y="4829522"/>
            <a:ext cx="2200275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402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4E6EE3-ACFF-481D-85D3-F538BBA905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CFBE69E-348D-4E56-B774-66A258FCF4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Yoel</a:t>
            </a:r>
          </a:p>
        </p:txBody>
      </p:sp>
    </p:spTree>
    <p:extLst>
      <p:ext uri="{BB962C8B-B14F-4D97-AF65-F5344CB8AC3E}">
        <p14:creationId xmlns:p14="http://schemas.microsoft.com/office/powerpoint/2010/main" val="2326213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– Why do we need this field?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There are often cases where one electronic resource is loaded to Alma via multiple COUNTER platforms.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The resource then appears in Alma Analytics "Usage Data" subject area and the "Cost Usage" of the "E-Inventory" subject area  (correctly) with multiple platforms.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However, the institutions often want to calculate the "Cost Usage" for one particular platform, even though it was loaded in COUNTER reports of different platforms.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We will now look at an example.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D6FF13-29B1-4BFA-8BFB-86EB7BC03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95" y="4829522"/>
            <a:ext cx="2200275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08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8CCA8E-EB00-4378-9F26-5AA683C7D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455660"/>
            <a:ext cx="7038975" cy="18954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- Why do we need this field? 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807806"/>
            <a:ext cx="8424936" cy="12071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Here in the Usage Data subject area we see that title "A Journal of Church and State" identifier 2040-4867 has three platforms: EBSCOhost, Ithaka, Oxford Journals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CB3818-A891-4C06-A759-184B175A5265}"/>
              </a:ext>
            </a:extLst>
          </p:cNvPr>
          <p:cNvSpPr/>
          <p:nvPr/>
        </p:nvSpPr>
        <p:spPr>
          <a:xfrm>
            <a:off x="7057645" y="3551537"/>
            <a:ext cx="792088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A1A5D8-F5BE-494F-A95E-4A7A29D7B51A}"/>
              </a:ext>
            </a:extLst>
          </p:cNvPr>
          <p:cNvSpPr/>
          <p:nvPr/>
        </p:nvSpPr>
        <p:spPr>
          <a:xfrm>
            <a:off x="1259632" y="2473073"/>
            <a:ext cx="1008112" cy="1973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675288-8FF0-4FAB-A1A9-22F8F164666F}"/>
              </a:ext>
            </a:extLst>
          </p:cNvPr>
          <p:cNvSpPr/>
          <p:nvPr/>
        </p:nvSpPr>
        <p:spPr>
          <a:xfrm>
            <a:off x="3347864" y="3552556"/>
            <a:ext cx="2016224" cy="4593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E900DA-4345-40F4-8150-905191CBC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95" y="4829522"/>
            <a:ext cx="2200275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61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- Why do we need this field?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46478"/>
            <a:ext cx="8424936" cy="91715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Now we add the usage date and load file ID.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For usage date between 2017-08-31 and 2018-08-30 COUNTER reports were loaded for this title from three different platforms for the same periods.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84AB73-C0D4-42B0-9BB6-15707AB57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405" y="1635646"/>
            <a:ext cx="4391198" cy="30441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7CE42B-54F3-4E3A-8AD7-A04DA94B243F}"/>
              </a:ext>
            </a:extLst>
          </p:cNvPr>
          <p:cNvCxnSpPr/>
          <p:nvPr/>
        </p:nvCxnSpPr>
        <p:spPr>
          <a:xfrm>
            <a:off x="2393715" y="2102329"/>
            <a:ext cx="441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BE3925-EAB3-4941-B734-E6D7E64DAC14}"/>
              </a:ext>
            </a:extLst>
          </p:cNvPr>
          <p:cNvCxnSpPr/>
          <p:nvPr/>
        </p:nvCxnSpPr>
        <p:spPr>
          <a:xfrm>
            <a:off x="2402095" y="1779662"/>
            <a:ext cx="441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64AAB2-5572-4DCF-9972-ECCE3FFB9A6E}"/>
              </a:ext>
            </a:extLst>
          </p:cNvPr>
          <p:cNvCxnSpPr/>
          <p:nvPr/>
        </p:nvCxnSpPr>
        <p:spPr>
          <a:xfrm>
            <a:off x="2385424" y="2430830"/>
            <a:ext cx="441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033F6E-EDCC-4413-85AF-CCBDF8DD7B26}"/>
              </a:ext>
            </a:extLst>
          </p:cNvPr>
          <p:cNvCxnSpPr/>
          <p:nvPr/>
        </p:nvCxnSpPr>
        <p:spPr>
          <a:xfrm>
            <a:off x="2385424" y="2742551"/>
            <a:ext cx="441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407424-D8E1-4352-A27F-40AE3ACC03D8}"/>
              </a:ext>
            </a:extLst>
          </p:cNvPr>
          <p:cNvCxnSpPr/>
          <p:nvPr/>
        </p:nvCxnSpPr>
        <p:spPr>
          <a:xfrm>
            <a:off x="2388162" y="2943440"/>
            <a:ext cx="441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A2EDCCA-FBB6-4D0B-BFC8-EA5B4500B648}"/>
              </a:ext>
            </a:extLst>
          </p:cNvPr>
          <p:cNvCxnSpPr/>
          <p:nvPr/>
        </p:nvCxnSpPr>
        <p:spPr>
          <a:xfrm>
            <a:off x="2382936" y="3158183"/>
            <a:ext cx="441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5B60297-9B00-4709-BE4B-0E740793EA46}"/>
              </a:ext>
            </a:extLst>
          </p:cNvPr>
          <p:cNvCxnSpPr/>
          <p:nvPr/>
        </p:nvCxnSpPr>
        <p:spPr>
          <a:xfrm>
            <a:off x="2390979" y="3386788"/>
            <a:ext cx="441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6672388-856B-4788-BEDC-B2F2555633AF}"/>
              </a:ext>
            </a:extLst>
          </p:cNvPr>
          <p:cNvCxnSpPr/>
          <p:nvPr/>
        </p:nvCxnSpPr>
        <p:spPr>
          <a:xfrm>
            <a:off x="2400644" y="3587677"/>
            <a:ext cx="441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9880663-3491-49AD-9005-B81A775A8F11}"/>
              </a:ext>
            </a:extLst>
          </p:cNvPr>
          <p:cNvCxnSpPr/>
          <p:nvPr/>
        </p:nvCxnSpPr>
        <p:spPr>
          <a:xfrm>
            <a:off x="2395418" y="3802420"/>
            <a:ext cx="441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69C2A05-BD6F-4FFA-BA48-88905EF4BF01}"/>
              </a:ext>
            </a:extLst>
          </p:cNvPr>
          <p:cNvCxnSpPr/>
          <p:nvPr/>
        </p:nvCxnSpPr>
        <p:spPr>
          <a:xfrm>
            <a:off x="2392016" y="4017172"/>
            <a:ext cx="441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B530D89-C923-4B71-BC33-A9E90331BE4F}"/>
              </a:ext>
            </a:extLst>
          </p:cNvPr>
          <p:cNvCxnSpPr/>
          <p:nvPr/>
        </p:nvCxnSpPr>
        <p:spPr>
          <a:xfrm>
            <a:off x="2401681" y="4218061"/>
            <a:ext cx="441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C6CE1D9-154E-41B8-B911-CC9BAE47E18E}"/>
              </a:ext>
            </a:extLst>
          </p:cNvPr>
          <p:cNvCxnSpPr/>
          <p:nvPr/>
        </p:nvCxnSpPr>
        <p:spPr>
          <a:xfrm>
            <a:off x="2396455" y="4432804"/>
            <a:ext cx="441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39F3F62C-C90C-46FC-A585-2A3F1C0C2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95" y="4829522"/>
            <a:ext cx="2200275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20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- Why do we need this field?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38164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The next slide shows three different COUNTER reports which were loaded to Alma.  All three are for the </a:t>
            </a:r>
            <a:r>
              <a:rPr lang="en-US" sz="2000" dirty="0">
                <a:highlight>
                  <a:srgbClr val="FFFF00"/>
                </a:highlight>
              </a:rPr>
              <a:t>same</a:t>
            </a:r>
            <a:r>
              <a:rPr lang="en-US" sz="2000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Usage dates: Usage between 2017-11-01 and 2017-11-30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Identifier: 2040-4867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Title: Journal of Church and State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sz="2000" dirty="0"/>
              <a:t>But they each have a </a:t>
            </a:r>
            <a:r>
              <a:rPr lang="en-US" sz="2000" dirty="0">
                <a:highlight>
                  <a:srgbClr val="FFFF00"/>
                </a:highlight>
              </a:rPr>
              <a:t>different platform</a:t>
            </a:r>
            <a:r>
              <a:rPr lang="en-US" sz="2000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one on the left is for platform EBSCOhost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one in the middle is for platform Ithaka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one on the right is for platform Oxford Journals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EDDB2D-1061-4160-8183-05CAAC068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95" y="4829522"/>
            <a:ext cx="2200275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34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AA964E-A46D-408C-AE1B-B5EE0D973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3" y="805792"/>
            <a:ext cx="3166585" cy="37958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E6CF6A-6B09-47DE-BD8D-01EF33CA5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9" y="793587"/>
            <a:ext cx="3337412" cy="37958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- Why do we need this field?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1CDDEE-77B3-454E-964E-263C1189B527}"/>
              </a:ext>
            </a:extLst>
          </p:cNvPr>
          <p:cNvSpPr/>
          <p:nvPr/>
        </p:nvSpPr>
        <p:spPr>
          <a:xfrm>
            <a:off x="323528" y="1491630"/>
            <a:ext cx="1440160" cy="288032"/>
          </a:xfrm>
          <a:prstGeom prst="rect">
            <a:avLst/>
          </a:prstGeom>
          <a:noFill/>
          <a:ln>
            <a:solidFill>
              <a:srgbClr val="2435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333D10-FD2A-470F-8965-1C29B89D842C}"/>
              </a:ext>
            </a:extLst>
          </p:cNvPr>
          <p:cNvSpPr/>
          <p:nvPr/>
        </p:nvSpPr>
        <p:spPr>
          <a:xfrm>
            <a:off x="3059832" y="987574"/>
            <a:ext cx="1728192" cy="288032"/>
          </a:xfrm>
          <a:prstGeom prst="rect">
            <a:avLst/>
          </a:prstGeom>
          <a:noFill/>
          <a:ln>
            <a:solidFill>
              <a:srgbClr val="2435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AEC198-F083-40F6-BFDA-DD973AEF2E6C}"/>
              </a:ext>
            </a:extLst>
          </p:cNvPr>
          <p:cNvSpPr/>
          <p:nvPr/>
        </p:nvSpPr>
        <p:spPr>
          <a:xfrm>
            <a:off x="3020722" y="1779662"/>
            <a:ext cx="210797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BD5F20-0474-4FBE-B6C7-8577A459BBB8}"/>
              </a:ext>
            </a:extLst>
          </p:cNvPr>
          <p:cNvSpPr/>
          <p:nvPr/>
        </p:nvSpPr>
        <p:spPr>
          <a:xfrm>
            <a:off x="205645" y="2232007"/>
            <a:ext cx="210797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1CB083-8984-4149-B8E8-FEFE37955D84}"/>
              </a:ext>
            </a:extLst>
          </p:cNvPr>
          <p:cNvSpPr/>
          <p:nvPr/>
        </p:nvSpPr>
        <p:spPr>
          <a:xfrm>
            <a:off x="2962622" y="2405612"/>
            <a:ext cx="1879162" cy="4752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09A893-E2C9-43DA-8B8E-86C0C7D20C50}"/>
              </a:ext>
            </a:extLst>
          </p:cNvPr>
          <p:cNvSpPr/>
          <p:nvPr/>
        </p:nvSpPr>
        <p:spPr>
          <a:xfrm>
            <a:off x="300048" y="2885788"/>
            <a:ext cx="1656184" cy="46346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9235313-C75B-42D1-BAC3-DFC780889EB7}"/>
              </a:ext>
            </a:extLst>
          </p:cNvPr>
          <p:cNvCxnSpPr/>
          <p:nvPr/>
        </p:nvCxnSpPr>
        <p:spPr>
          <a:xfrm flipH="1">
            <a:off x="1691680" y="1635646"/>
            <a:ext cx="504056" cy="5963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836D685-11C4-4110-96E1-58D3EB023692}"/>
              </a:ext>
            </a:extLst>
          </p:cNvPr>
          <p:cNvCxnSpPr/>
          <p:nvPr/>
        </p:nvCxnSpPr>
        <p:spPr>
          <a:xfrm flipH="1">
            <a:off x="4716016" y="1183301"/>
            <a:ext cx="504056" cy="5963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9ED354D-A210-47F6-BAA2-E1F743B70B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3625" y="795871"/>
            <a:ext cx="3351988" cy="38080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391EBDE-0460-4742-AC37-04FFF93B0588}"/>
              </a:ext>
            </a:extLst>
          </p:cNvPr>
          <p:cNvSpPr/>
          <p:nvPr/>
        </p:nvSpPr>
        <p:spPr>
          <a:xfrm>
            <a:off x="5935218" y="1511927"/>
            <a:ext cx="1497985" cy="267735"/>
          </a:xfrm>
          <a:prstGeom prst="rect">
            <a:avLst/>
          </a:prstGeom>
          <a:noFill/>
          <a:ln>
            <a:solidFill>
              <a:srgbClr val="2435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590B19-8BC1-4642-A538-25CB093A4E91}"/>
              </a:ext>
            </a:extLst>
          </p:cNvPr>
          <p:cNvSpPr/>
          <p:nvPr/>
        </p:nvSpPr>
        <p:spPr>
          <a:xfrm>
            <a:off x="5796136" y="1851670"/>
            <a:ext cx="263239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9B62EA2-0340-41B0-AFBC-AC4E84B3D10C}"/>
              </a:ext>
            </a:extLst>
          </p:cNvPr>
          <p:cNvSpPr/>
          <p:nvPr/>
        </p:nvSpPr>
        <p:spPr>
          <a:xfrm>
            <a:off x="5935218" y="2498305"/>
            <a:ext cx="1879162" cy="50549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23F3737-A34A-41B9-B1D8-EBD846BBF166}"/>
              </a:ext>
            </a:extLst>
          </p:cNvPr>
          <p:cNvCxnSpPr>
            <a:cxnSpLocks/>
          </p:cNvCxnSpPr>
          <p:nvPr/>
        </p:nvCxnSpPr>
        <p:spPr>
          <a:xfrm flipH="1">
            <a:off x="7852467" y="1275606"/>
            <a:ext cx="504056" cy="5963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DE6A726B-B916-443D-B47F-41AC0C5AF7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095" y="4829522"/>
            <a:ext cx="2200275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605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- Why do we need this field?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46122"/>
            <a:ext cx="8524249" cy="12961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How is Alma supposed to know which platform to use for Cost Usage?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There is usage for same dates, same title, and same identifier for different platforms   The example here has three different platforms. 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6EAC59BC-4490-4CA6-A196-9F9C7D9BE79E}"/>
              </a:ext>
            </a:extLst>
          </p:cNvPr>
          <p:cNvSpPr txBox="1">
            <a:spLocks/>
          </p:cNvSpPr>
          <p:nvPr/>
        </p:nvSpPr>
        <p:spPr>
          <a:xfrm>
            <a:off x="323528" y="3003798"/>
            <a:ext cx="8524249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dirty="0"/>
              <a:t>Alma will know which platform to use for the Cost Usage by consulting the COUNTER platform field in the Alma user interface.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DC0869-FC22-4C8E-9A21-CECF9FF98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95" y="4829522"/>
            <a:ext cx="2200275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98894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1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8655</TotalTime>
  <Words>1616</Words>
  <Application>Microsoft Office PowerPoint</Application>
  <PresentationFormat>On-screen Show (16:9)</PresentationFormat>
  <Paragraphs>156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IGeLU_2016_16X9 (1)</vt:lpstr>
      <vt:lpstr>THE COUNTER Platform field for Cost Usage</vt:lpstr>
      <vt:lpstr>PowerPoint Presentation</vt:lpstr>
      <vt:lpstr>Background – Why do we need this field?</vt:lpstr>
      <vt:lpstr>Background – Why do we need this field?</vt:lpstr>
      <vt:lpstr>Background - Why do we need this field? </vt:lpstr>
      <vt:lpstr>Background - Why do we need this field? </vt:lpstr>
      <vt:lpstr>Background - Why do we need this field? </vt:lpstr>
      <vt:lpstr>Background - Why do we need this field? </vt:lpstr>
      <vt:lpstr>Background - Why do we need this field? </vt:lpstr>
      <vt:lpstr>Field "COUNTER platform" in collection and portfolio editor – high level</vt:lpstr>
      <vt:lpstr>"COUNTER platform" in collection and portfolio editor – high level</vt:lpstr>
      <vt:lpstr>"COUNTER platform" in collection and portfolio editor – high level</vt:lpstr>
      <vt:lpstr>A real example using the COUNTER platform</vt:lpstr>
      <vt:lpstr>A real example using the COUNTER platform</vt:lpstr>
      <vt:lpstr>A real example using the COUNTER platform</vt:lpstr>
      <vt:lpstr>A real example using the COUNTER platform</vt:lpstr>
      <vt:lpstr>A real example using the COUNTER platform</vt:lpstr>
      <vt:lpstr>A real example using the COUNTER platform</vt:lpstr>
      <vt:lpstr>A real example using the COUNTER platform</vt:lpstr>
      <vt:lpstr>A real example using the COUNTER platform</vt:lpstr>
      <vt:lpstr>Field "COUNTER platform" in collection and portfolio editor – additional info</vt:lpstr>
      <vt:lpstr>Field "COUNTER platform" in collection and portfolio editor – additional info</vt:lpstr>
      <vt:lpstr>Field "COUNTER platform" in collection and portfolio editor – additional info</vt:lpstr>
      <vt:lpstr>Field "COUNTER platform" in collection and portfolio editor – additional info</vt:lpstr>
      <vt:lpstr>Field "COUNTER platform" in collection and portfolio editor – additional info</vt:lpstr>
      <vt:lpstr>Field "COUNTER platform" in collection and portfolio editor – additional info</vt:lpstr>
      <vt:lpstr>Field "COUNTER platform" in collection and portfolio editor – additional info</vt:lpstr>
      <vt:lpstr>Field "COUNTER platform" in collection and portfolio editor – additional info</vt:lpstr>
      <vt:lpstr>Field "COUNTER platform" in collection and portfolio editor – additional info</vt:lpstr>
      <vt:lpstr>Field "COUNTER platform" in collection and portfolio editor – additional info</vt:lpstr>
      <vt:lpstr>Field "COUNTER platform" in collection and portfolio editor – additional info</vt:lpstr>
      <vt:lpstr>Field "COUNTER platform" in collection and portfolio editor – additional info</vt:lpstr>
      <vt:lpstr>Field "COUNTER platform" in collection and portfolio editor – additional info</vt:lpstr>
      <vt:lpstr>Field "COUNTER platform" in collection and portfolio editor – additional info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Yoel Kortick</dc:creator>
  <cp:lastModifiedBy>Yoel Kortick</cp:lastModifiedBy>
  <cp:revision>196</cp:revision>
  <dcterms:created xsi:type="dcterms:W3CDTF">2017-01-02T15:10:30Z</dcterms:created>
  <dcterms:modified xsi:type="dcterms:W3CDTF">2019-08-14T05:38:23Z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